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9" r:id="rId3"/>
    <p:sldId id="270" r:id="rId4"/>
    <p:sldId id="258" r:id="rId5"/>
    <p:sldId id="260" r:id="rId6"/>
    <p:sldId id="261" r:id="rId7"/>
    <p:sldId id="263" r:id="rId8"/>
    <p:sldId id="264" r:id="rId9"/>
    <p:sldId id="268" r:id="rId10"/>
    <p:sldId id="266" r:id="rId11"/>
    <p:sldId id="267" r:id="rId12"/>
    <p:sldId id="272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032" autoAdjust="0"/>
    <p:restoredTop sz="90120" autoAdjust="0"/>
  </p:normalViewPr>
  <p:slideViewPr>
    <p:cSldViewPr snapToGrid="0">
      <p:cViewPr varScale="1">
        <p:scale>
          <a:sx n="65" d="100"/>
          <a:sy n="65" d="100"/>
        </p:scale>
        <p:origin x="-4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7CB8E-6D32-42B2-85E5-5552AFBACC6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DB694-F87E-4514-B63C-5D5FC68534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6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DB694-F87E-4514-B63C-5D5FC68534B7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4890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8284718"/>
      </p:ext>
    </p:extLst>
  </p:cSld>
  <p:clrMapOvr>
    <a:masterClrMapping/>
  </p:clrMapOvr>
  <p:transition spd="slow" advClick="0" advTm="7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6595389"/>
      </p:ext>
    </p:extLst>
  </p:cSld>
  <p:clrMapOvr>
    <a:masterClrMapping/>
  </p:clrMapOvr>
  <p:transition spd="slow" advClick="0" advTm="7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3015280"/>
      </p:ext>
    </p:extLst>
  </p:cSld>
  <p:clrMapOvr>
    <a:masterClrMapping/>
  </p:clrMapOvr>
  <p:transition spd="slow" advClick="0" advTm="7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629957"/>
      </p:ext>
    </p:extLst>
  </p:cSld>
  <p:clrMapOvr>
    <a:masterClrMapping/>
  </p:clrMapOvr>
  <p:transition spd="slow" advClick="0" advTm="7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4744049"/>
      </p:ext>
    </p:extLst>
  </p:cSld>
  <p:clrMapOvr>
    <a:masterClrMapping/>
  </p:clrMapOvr>
  <p:transition spd="slow" advClick="0" advTm="7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8338816"/>
      </p:ext>
    </p:extLst>
  </p:cSld>
  <p:clrMapOvr>
    <a:masterClrMapping/>
  </p:clrMapOvr>
  <p:transition spd="slow" advClick="0" advTm="7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758528"/>
      </p:ext>
    </p:extLst>
  </p:cSld>
  <p:clrMapOvr>
    <a:masterClrMapping/>
  </p:clrMapOvr>
  <p:transition spd="slow" advClick="0" advTm="7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4731765"/>
      </p:ext>
    </p:extLst>
  </p:cSld>
  <p:clrMapOvr>
    <a:masterClrMapping/>
  </p:clrMapOvr>
  <p:transition spd="slow" advClick="0" advTm="7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9001714"/>
      </p:ext>
    </p:extLst>
  </p:cSld>
  <p:clrMapOvr>
    <a:masterClrMapping/>
  </p:clrMapOvr>
  <p:transition spd="slow" advClick="0" advTm="7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6017242"/>
      </p:ext>
    </p:extLst>
  </p:cSld>
  <p:clrMapOvr>
    <a:masterClrMapping/>
  </p:clrMapOvr>
  <p:transition spd="slow" advClick="0" advTm="7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5552200"/>
      </p:ext>
    </p:extLst>
  </p:cSld>
  <p:clrMapOvr>
    <a:masterClrMapping/>
  </p:clrMapOvr>
  <p:transition spd="slow" advClick="0" advTm="7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279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8.jpg"/><Relationship Id="rId7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6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11" Type="http://schemas.openxmlformats.org/officeDocument/2006/relationships/image" Target="../media/image4.jpeg"/><Relationship Id="rId5" Type="http://schemas.openxmlformats.org/officeDocument/2006/relationships/image" Target="../media/image18.jpg"/><Relationship Id="rId10" Type="http://schemas.openxmlformats.org/officeDocument/2006/relationships/image" Target="../media/image5.jpeg"/><Relationship Id="rId4" Type="http://schemas.openxmlformats.org/officeDocument/2006/relationships/image" Target="../media/image17.jp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8.jpg"/><Relationship Id="rId7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8.jpg"/><Relationship Id="rId7" Type="http://schemas.openxmlformats.org/officeDocument/2006/relationships/image" Target="../media/image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8.jpg"/><Relationship Id="rId7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8.jpg"/><Relationship Id="rId7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8.jpg"/><Relationship Id="rId7" Type="http://schemas.openxmlformats.org/officeDocument/2006/relationships/image" Target="../media/image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045" y="379988"/>
            <a:ext cx="10563225" cy="5400675"/>
          </a:xfrm>
          <a:prstGeom prst="rect">
            <a:avLst/>
          </a:prstGeom>
        </p:spPr>
      </p:pic>
      <p:pic>
        <p:nvPicPr>
          <p:cNvPr id="3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8127" y="5889241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26827" y="5882002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6329052" y="6016294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Immagine 10" descr="C:\Users\enrica\Desktop\ultimi\IMG-20210503-WA000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65" y="5889241"/>
            <a:ext cx="1847850" cy="723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1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61" y="5957190"/>
            <a:ext cx="643890" cy="704215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9752851" y="5882002"/>
            <a:ext cx="5293749" cy="85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Ordine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regionale </a:t>
            </a:r>
            <a:endParaRPr lang="it-IT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dell’Abruzzo</a:t>
            </a:r>
            <a:endParaRPr lang="it-IT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4740345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051" y="0"/>
            <a:ext cx="6076950" cy="5698026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20976" y="14412"/>
            <a:ext cx="6115051" cy="454342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b="1" dirty="0">
                <a:solidFill>
                  <a:schemeClr val="tx1"/>
                </a:solidFill>
              </a:rPr>
              <a:t>Vogliamo più Ostetriche in posizione di Leadership! </a:t>
            </a:r>
          </a:p>
          <a:p>
            <a:r>
              <a:rPr lang="it-IT" sz="3200" dirty="0"/>
              <a:t>Troppo spesso le voci delle Ostetriche vengono escluse </a:t>
            </a:r>
          </a:p>
          <a:p>
            <a:r>
              <a:rPr lang="it-IT" sz="3200" dirty="0"/>
              <a:t>o ignorate durante il processo decisionale , portando a grandi divari di genere nelle leadership </a:t>
            </a:r>
          </a:p>
          <a:p>
            <a:r>
              <a:rPr lang="it-IT" sz="3200" dirty="0"/>
              <a:t>e nella retribuzione</a:t>
            </a:r>
          </a:p>
        </p:txBody>
      </p:sp>
      <p:sp>
        <p:nvSpPr>
          <p:cNvPr id="5" name="Rettangolo 4"/>
          <p:cNvSpPr/>
          <p:nvPr/>
        </p:nvSpPr>
        <p:spPr>
          <a:xfrm>
            <a:off x="-228600" y="4421582"/>
            <a:ext cx="611505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5698026"/>
            <a:ext cx="12192000" cy="131415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9" y="6285221"/>
            <a:ext cx="1958121" cy="579698"/>
          </a:xfrm>
          <a:prstGeom prst="rect">
            <a:avLst/>
          </a:prstGeom>
        </p:spPr>
      </p:pic>
      <p:pic>
        <p:nvPicPr>
          <p:cNvPr id="8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1289" y="6217219"/>
            <a:ext cx="1830070" cy="6477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91" y="6139068"/>
            <a:ext cx="2242855" cy="827552"/>
          </a:xfrm>
          <a:prstGeom prst="rect">
            <a:avLst/>
          </a:prstGeom>
        </p:spPr>
      </p:pic>
      <p:pic>
        <p:nvPicPr>
          <p:cNvPr id="10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88726" y="6150307"/>
            <a:ext cx="694055" cy="700405"/>
          </a:xfrm>
          <a:prstGeom prst="rect">
            <a:avLst/>
          </a:prstGeom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9153526" y="6330908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436324" y="5747286"/>
            <a:ext cx="5921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Ordine regionale della Professione Ostetrica </a:t>
            </a:r>
            <a:r>
              <a:rPr lang="it-IT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dirty="0"/>
          </a:p>
        </p:txBody>
      </p:sp>
      <p:pic>
        <p:nvPicPr>
          <p:cNvPr id="13" name="image1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870416" y="5282449"/>
            <a:ext cx="451168" cy="545783"/>
          </a:xfrm>
          <a:prstGeom prst="rect">
            <a:avLst/>
          </a:prstGeom>
        </p:spPr>
      </p:pic>
      <p:pic>
        <p:nvPicPr>
          <p:cNvPr id="14" name="Immagine 13" descr="C:\Users\enrica\Desktop\ultimi\IMG-20210503-WA000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102" y="386953"/>
            <a:ext cx="1847850" cy="7904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8147681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187" y="900113"/>
            <a:ext cx="4976813" cy="158591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186" y="3986803"/>
            <a:ext cx="4976814" cy="155704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189" y="2486025"/>
            <a:ext cx="4976811" cy="15007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" y="720488"/>
            <a:ext cx="7215186" cy="37515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/>
              <a:t>E’ arrivato</a:t>
            </a:r>
          </a:p>
          <a:p>
            <a:pPr algn="ctr"/>
            <a:r>
              <a:rPr lang="it-IT" sz="3200" b="1" dirty="0"/>
              <a:t> il momento del cambiamento!</a:t>
            </a:r>
          </a:p>
          <a:p>
            <a:pPr algn="ctr"/>
            <a:endParaRPr lang="it-IT" sz="3200" dirty="0"/>
          </a:p>
          <a:p>
            <a:pPr algn="ctr"/>
            <a:r>
              <a:rPr lang="it-IT" sz="3200" dirty="0"/>
              <a:t> A causa di norme di genere dannose e obsolete, l’Ostetricia e il ruolo dell’assistenza alle donne e ai neonati sono ampiamente sottovalutati nella società.</a:t>
            </a:r>
          </a:p>
        </p:txBody>
      </p:sp>
      <p:sp>
        <p:nvSpPr>
          <p:cNvPr id="7" name="Rettangolo 6"/>
          <p:cNvSpPr/>
          <p:nvPr/>
        </p:nvSpPr>
        <p:spPr>
          <a:xfrm>
            <a:off x="-3" y="4414017"/>
            <a:ext cx="72151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3200" b="1" i="1" dirty="0">
                <a:solidFill>
                  <a:schemeClr val="bg1"/>
                </a:solidFill>
              </a:rPr>
              <a:t>5 Maggio 2021</a:t>
            </a:r>
          </a:p>
        </p:txBody>
      </p:sp>
      <p:sp>
        <p:nvSpPr>
          <p:cNvPr id="8" name="Rettangolo 7"/>
          <p:cNvSpPr/>
          <p:nvPr/>
        </p:nvSpPr>
        <p:spPr>
          <a:xfrm>
            <a:off x="0" y="5543845"/>
            <a:ext cx="12192000" cy="131415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0" name="image2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2" name="image3.pn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7589586" y="238256"/>
            <a:ext cx="46024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 della Professione Ostetrica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dirty="0"/>
          </a:p>
        </p:txBody>
      </p:sp>
      <p:pic>
        <p:nvPicPr>
          <p:cNvPr id="14" name="image1.jpe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22898" y="106067"/>
            <a:ext cx="725643" cy="806888"/>
          </a:xfrm>
          <a:prstGeom prst="rect">
            <a:avLst/>
          </a:prstGeom>
        </p:spPr>
      </p:pic>
      <p:pic>
        <p:nvPicPr>
          <p:cNvPr id="15" name="Immagine 14" descr="C:\Users\enrica\Desktop\ultimi\IMG-20210503-WA0004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55" y="106067"/>
            <a:ext cx="1847850" cy="794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8017648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7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2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02221" y="6151814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36153" y="6151814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6634070" y="6339022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542926" y="206262"/>
            <a:ext cx="7589624" cy="159698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5400" dirty="0"/>
              <a:t>Segui i Dati: </a:t>
            </a:r>
          </a:p>
          <a:p>
            <a:pPr algn="ctr"/>
            <a:r>
              <a:rPr lang="it-IT" sz="5400" b="1" dirty="0">
                <a:solidFill>
                  <a:schemeClr val="tx2">
                    <a:lumMod val="75000"/>
                  </a:schemeClr>
                </a:solidFill>
              </a:rPr>
              <a:t>Investi nelle Ostetriche</a:t>
            </a:r>
          </a:p>
        </p:txBody>
      </p:sp>
      <p:pic>
        <p:nvPicPr>
          <p:cNvPr id="7" name="image1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89029" y="3303255"/>
            <a:ext cx="451168" cy="54578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2840197" y="3422259"/>
            <a:ext cx="46024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 della Professione Ostetrica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dirty="0"/>
          </a:p>
        </p:txBody>
      </p:sp>
      <p:pic>
        <p:nvPicPr>
          <p:cNvPr id="8" name="Ludovico Einaudi - Nuvole Bianche">
            <a:hlinkClick r:id="" action="ppaction://media"/>
            <a:extLst>
              <a:ext uri="{FF2B5EF4-FFF2-40B4-BE49-F238E27FC236}">
                <a16:creationId xmlns:a16="http://schemas.microsoft.com/office/drawing/2014/main" xmlns="" id="{B80FECDA-CDAB-4274-A1E6-E9F8121669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10" name="Immagine 9" descr="C:\Users\enrica\Desktop\ultimi\IMG-20210503-WA0004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028" y="448968"/>
            <a:ext cx="1847850" cy="794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6155948"/>
      </p:ext>
    </p:extLst>
  </p:cSld>
  <p:clrMapOvr>
    <a:masterClrMapping/>
  </p:clrMapOvr>
  <p:transition spd="slow" advClick="0" advTm="60000">
    <p:fade/>
  </p:transition>
  <p:timing>
    <p:tnLst>
      <p:par>
        <p:cTn id="1" dur="indefinite" restart="never" nodeType="tmRoot">
          <p:childTnLst>
            <p:audio>
              <p:cMediaNode vol="80000" numSld="12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7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2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77934" y="6146636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15031" y="6114857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5655911" y="6332671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542926" y="206262"/>
            <a:ext cx="7589624" cy="159698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5400" dirty="0"/>
              <a:t>Segui i Dati: </a:t>
            </a:r>
          </a:p>
          <a:p>
            <a:pPr algn="ctr"/>
            <a:r>
              <a:rPr lang="it-IT" sz="5400" b="1" dirty="0">
                <a:solidFill>
                  <a:schemeClr val="tx2">
                    <a:lumMod val="75000"/>
                  </a:schemeClr>
                </a:solidFill>
              </a:rPr>
              <a:t>Investi nelle Ostetriche</a:t>
            </a:r>
          </a:p>
        </p:txBody>
      </p:sp>
      <p:pic>
        <p:nvPicPr>
          <p:cNvPr id="10" name="Immagine 9" descr="C:\Users\enrica\Desktop\ultimi\IMG-20210503-WA00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9" y="6083897"/>
            <a:ext cx="1847850" cy="72326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/>
          <p:cNvSpPr/>
          <p:nvPr/>
        </p:nvSpPr>
        <p:spPr>
          <a:xfrm>
            <a:off x="9132830" y="6037762"/>
            <a:ext cx="5293749" cy="85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Ordine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regionale </a:t>
            </a:r>
            <a:endParaRPr lang="it-IT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dell’Abruzzo</a:t>
            </a:r>
            <a:endParaRPr lang="it-IT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image1.jpe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469" y="6155986"/>
            <a:ext cx="643890" cy="70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60145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664" y="0"/>
            <a:ext cx="9177336" cy="5400675"/>
          </a:xfrm>
          <a:prstGeom prst="rect">
            <a:avLst/>
          </a:prstGeom>
        </p:spPr>
      </p:pic>
      <p:pic>
        <p:nvPicPr>
          <p:cNvPr id="3" name="image2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78365" y="6024350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73554" y="5927151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6169511" y="6210385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242887" y="2343715"/>
            <a:ext cx="3471863" cy="258603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rgbClr val="0070C0"/>
                </a:solidFill>
              </a:rPr>
              <a:t>Strumenti Di Difesa </a:t>
            </a:r>
          </a:p>
          <a:p>
            <a:pPr algn="ctr"/>
            <a:r>
              <a:rPr lang="it-IT" sz="2800" b="1" dirty="0">
                <a:solidFill>
                  <a:srgbClr val="0070C0"/>
                </a:solidFill>
              </a:rPr>
              <a:t>&amp;</a:t>
            </a:r>
          </a:p>
          <a:p>
            <a:pPr algn="ctr"/>
            <a:r>
              <a:rPr lang="it-IT" sz="2800" b="1" dirty="0">
                <a:solidFill>
                  <a:srgbClr val="0070C0"/>
                </a:solidFill>
              </a:rPr>
              <a:t>Pacchetto Risorse</a:t>
            </a:r>
          </a:p>
        </p:txBody>
      </p:sp>
      <p:pic>
        <p:nvPicPr>
          <p:cNvPr id="9" name="Immagine 8" descr="C:\Users\enrica\Desktop\ultimi\IMG-20210503-WA00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33" y="5935585"/>
            <a:ext cx="1847850" cy="72326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ttangolo 9"/>
          <p:cNvSpPr/>
          <p:nvPr/>
        </p:nvSpPr>
        <p:spPr>
          <a:xfrm>
            <a:off x="9491663" y="6229350"/>
            <a:ext cx="2095500" cy="6286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9663772" y="5941045"/>
            <a:ext cx="5293749" cy="85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Ordine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regionale </a:t>
            </a:r>
            <a:endParaRPr lang="it-IT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dell’Abruzzo</a:t>
            </a:r>
            <a:endParaRPr lang="it-IT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image1.jpe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468" y="5967835"/>
            <a:ext cx="643890" cy="70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0349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arrotondato 7"/>
          <p:cNvSpPr/>
          <p:nvPr/>
        </p:nvSpPr>
        <p:spPr>
          <a:xfrm>
            <a:off x="503218" y="832198"/>
            <a:ext cx="6700837" cy="30146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600" dirty="0">
                <a:solidFill>
                  <a:schemeClr val="bg1"/>
                </a:solidFill>
              </a:rPr>
              <a:t>Le evidenze dicono che</a:t>
            </a:r>
          </a:p>
          <a:p>
            <a:pPr algn="ctr"/>
            <a:r>
              <a:rPr lang="it-IT" sz="3600" b="1" dirty="0">
                <a:solidFill>
                  <a:schemeClr val="bg2">
                    <a:lumMod val="25000"/>
                  </a:schemeClr>
                </a:solidFill>
              </a:rPr>
              <a:t> investire nelle Ostetriche salva  vite umane</a:t>
            </a:r>
            <a:r>
              <a:rPr lang="it-IT" sz="3600" dirty="0">
                <a:solidFill>
                  <a:schemeClr val="bg1"/>
                </a:solidFill>
              </a:rPr>
              <a:t>, migliora la salute </a:t>
            </a:r>
          </a:p>
          <a:p>
            <a:pPr algn="ctr"/>
            <a:r>
              <a:rPr lang="it-IT" sz="3600" dirty="0">
                <a:solidFill>
                  <a:schemeClr val="bg1"/>
                </a:solidFill>
              </a:rPr>
              <a:t>e rafforza i sistemi sanitari.</a:t>
            </a:r>
          </a:p>
        </p:txBody>
      </p:sp>
      <p:pic>
        <p:nvPicPr>
          <p:cNvPr id="9" name="image56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79001" y="966125"/>
            <a:ext cx="1217930" cy="4237961"/>
          </a:xfrm>
          <a:prstGeom prst="rect">
            <a:avLst/>
          </a:prstGeom>
        </p:spPr>
      </p:pic>
      <p:pic>
        <p:nvPicPr>
          <p:cNvPr id="10" name="image55.png"/>
          <p:cNvPicPr/>
          <p:nvPr/>
        </p:nvPicPr>
        <p:blipFill rotWithShape="1">
          <a:blip r:embed="rId3" cstate="print"/>
          <a:srcRect l="38227" t="496" b="-496"/>
          <a:stretch/>
        </p:blipFill>
        <p:spPr>
          <a:xfrm>
            <a:off x="7124034" y="1296918"/>
            <a:ext cx="3042321" cy="4451870"/>
          </a:xfrm>
          <a:prstGeom prst="rect">
            <a:avLst/>
          </a:prstGeom>
        </p:spPr>
      </p:pic>
      <p:pic>
        <p:nvPicPr>
          <p:cNvPr id="11" name="image55.png"/>
          <p:cNvPicPr/>
          <p:nvPr/>
        </p:nvPicPr>
        <p:blipFill rotWithShape="1">
          <a:blip r:embed="rId3" cstate="print"/>
          <a:srcRect r="79125"/>
          <a:stretch/>
        </p:blipFill>
        <p:spPr>
          <a:xfrm>
            <a:off x="10415637" y="2319005"/>
            <a:ext cx="1000126" cy="5303304"/>
          </a:xfrm>
          <a:prstGeom prst="rect">
            <a:avLst/>
          </a:prstGeom>
        </p:spPr>
      </p:pic>
      <p:sp>
        <p:nvSpPr>
          <p:cNvPr id="2" name="Rettangolo arrotondato 1"/>
          <p:cNvSpPr/>
          <p:nvPr/>
        </p:nvSpPr>
        <p:spPr>
          <a:xfrm>
            <a:off x="1" y="4289686"/>
            <a:ext cx="7334886" cy="9144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i="1" dirty="0"/>
              <a:t>Giornata Internazionale dell’Ostetrica</a:t>
            </a:r>
          </a:p>
          <a:p>
            <a:pPr algn="ctr"/>
            <a:r>
              <a:rPr lang="it-IT" sz="2800" b="1" i="1" dirty="0"/>
              <a:t>5 Maggio 2021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5597913"/>
            <a:ext cx="12192000" cy="135146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17996" y="5955764"/>
            <a:ext cx="1830070" cy="64770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6" y="6000478"/>
            <a:ext cx="1958121" cy="57969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473" y="5876551"/>
            <a:ext cx="2242855" cy="827552"/>
          </a:xfrm>
          <a:prstGeom prst="rect">
            <a:avLst/>
          </a:prstGeom>
        </p:spPr>
      </p:pic>
      <p:pic>
        <p:nvPicPr>
          <p:cNvPr id="15" name="image3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71951" y="5903059"/>
            <a:ext cx="694055" cy="700405"/>
          </a:xfrm>
          <a:prstGeom prst="rect">
            <a:avLst/>
          </a:prstGeom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8820485" y="6097092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8" name="Immagine 17" descr="C:\Users\enrica\Desktop\ultimi\IMG-20210503-WA000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72" y="159271"/>
            <a:ext cx="1847850" cy="806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1.jpe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193" y="145941"/>
            <a:ext cx="966162" cy="839681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9372035" y="15619"/>
            <a:ext cx="6096000" cy="103573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 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it-IT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Ostetrica</a:t>
            </a:r>
            <a:endParaRPr lang="it-IT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it-IT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dell’Abruzzo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668643834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6"/>
          <p:cNvGrpSpPr>
            <a:grpSpLocks/>
          </p:cNvGrpSpPr>
          <p:nvPr/>
        </p:nvGrpSpPr>
        <p:grpSpPr bwMode="auto">
          <a:xfrm>
            <a:off x="5634654" y="0"/>
            <a:ext cx="6577012" cy="5343525"/>
            <a:chOff x="0" y="0"/>
            <a:chExt cx="11906" cy="16838"/>
          </a:xfrm>
        </p:grpSpPr>
        <p:pic>
          <p:nvPicPr>
            <p:cNvPr id="3" name="Picture 2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906" cy="1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AutoShape 229"/>
            <p:cNvSpPr>
              <a:spLocks/>
            </p:cNvSpPr>
            <p:nvPr/>
          </p:nvSpPr>
          <p:spPr bwMode="auto">
            <a:xfrm>
              <a:off x="776" y="2725"/>
              <a:ext cx="3811" cy="14113"/>
            </a:xfrm>
            <a:custGeom>
              <a:avLst/>
              <a:gdLst>
                <a:gd name="T0" fmla="+- 0 3472 777"/>
                <a:gd name="T1" fmla="*/ T0 w 3811"/>
                <a:gd name="T2" fmla="+- 0 4731 2726"/>
                <a:gd name="T3" fmla="*/ 4731 h 14113"/>
                <a:gd name="T4" fmla="+- 0 1891 777"/>
                <a:gd name="T5" fmla="*/ T4 w 3811"/>
                <a:gd name="T6" fmla="+- 0 4731 2726"/>
                <a:gd name="T7" fmla="*/ 4731 h 14113"/>
                <a:gd name="T8" fmla="+- 0 1891 777"/>
                <a:gd name="T9" fmla="*/ T8 w 3811"/>
                <a:gd name="T10" fmla="+- 0 16838 2726"/>
                <a:gd name="T11" fmla="*/ 16838 h 14113"/>
                <a:gd name="T12" fmla="+- 0 3472 777"/>
                <a:gd name="T13" fmla="*/ T12 w 3811"/>
                <a:gd name="T14" fmla="+- 0 16838 2726"/>
                <a:gd name="T15" fmla="*/ 16838 h 14113"/>
                <a:gd name="T16" fmla="+- 0 3472 777"/>
                <a:gd name="T17" fmla="*/ T16 w 3811"/>
                <a:gd name="T18" fmla="+- 0 4731 2726"/>
                <a:gd name="T19" fmla="*/ 4731 h 14113"/>
                <a:gd name="T20" fmla="+- 0 2682 777"/>
                <a:gd name="T21" fmla="*/ T20 w 3811"/>
                <a:gd name="T22" fmla="+- 0 2726 2726"/>
                <a:gd name="T23" fmla="*/ 2726 h 14113"/>
                <a:gd name="T24" fmla="+- 0 777 777"/>
                <a:gd name="T25" fmla="*/ T24 w 3811"/>
                <a:gd name="T26" fmla="+- 0 4731 2726"/>
                <a:gd name="T27" fmla="*/ 4731 h 14113"/>
                <a:gd name="T28" fmla="+- 0 4587 777"/>
                <a:gd name="T29" fmla="*/ T28 w 3811"/>
                <a:gd name="T30" fmla="+- 0 4731 2726"/>
                <a:gd name="T31" fmla="*/ 4731 h 14113"/>
                <a:gd name="T32" fmla="+- 0 2682 777"/>
                <a:gd name="T33" fmla="*/ T32 w 3811"/>
                <a:gd name="T34" fmla="+- 0 2726 2726"/>
                <a:gd name="T35" fmla="*/ 2726 h 1411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3811" h="14113">
                  <a:moveTo>
                    <a:pt x="2695" y="2005"/>
                  </a:moveTo>
                  <a:lnTo>
                    <a:pt x="1114" y="2005"/>
                  </a:lnTo>
                  <a:lnTo>
                    <a:pt x="1114" y="14112"/>
                  </a:lnTo>
                  <a:lnTo>
                    <a:pt x="2695" y="14112"/>
                  </a:lnTo>
                  <a:lnTo>
                    <a:pt x="2695" y="2005"/>
                  </a:lnTo>
                  <a:close/>
                  <a:moveTo>
                    <a:pt x="1905" y="0"/>
                  </a:moveTo>
                  <a:lnTo>
                    <a:pt x="0" y="2005"/>
                  </a:lnTo>
                  <a:lnTo>
                    <a:pt x="3810" y="2005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6F6F6">
                <a:alpha val="5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5" name="AutoShape 228"/>
            <p:cNvSpPr>
              <a:spLocks/>
            </p:cNvSpPr>
            <p:nvPr/>
          </p:nvSpPr>
          <p:spPr bwMode="auto">
            <a:xfrm>
              <a:off x="3164" y="4815"/>
              <a:ext cx="1340" cy="12023"/>
            </a:xfrm>
            <a:custGeom>
              <a:avLst/>
              <a:gdLst>
                <a:gd name="T0" fmla="+- 0 4112 3164"/>
                <a:gd name="T1" fmla="*/ T0 w 1340"/>
                <a:gd name="T2" fmla="+- 0 5520 4815"/>
                <a:gd name="T3" fmla="*/ 5520 h 12023"/>
                <a:gd name="T4" fmla="+- 0 3556 3164"/>
                <a:gd name="T5" fmla="*/ T4 w 1340"/>
                <a:gd name="T6" fmla="+- 0 5520 4815"/>
                <a:gd name="T7" fmla="*/ 5520 h 12023"/>
                <a:gd name="T8" fmla="+- 0 3556 3164"/>
                <a:gd name="T9" fmla="*/ T8 w 1340"/>
                <a:gd name="T10" fmla="+- 0 16838 4815"/>
                <a:gd name="T11" fmla="*/ 16838 h 12023"/>
                <a:gd name="T12" fmla="+- 0 4112 3164"/>
                <a:gd name="T13" fmla="*/ T12 w 1340"/>
                <a:gd name="T14" fmla="+- 0 16838 4815"/>
                <a:gd name="T15" fmla="*/ 16838 h 12023"/>
                <a:gd name="T16" fmla="+- 0 4112 3164"/>
                <a:gd name="T17" fmla="*/ T16 w 1340"/>
                <a:gd name="T18" fmla="+- 0 5520 4815"/>
                <a:gd name="T19" fmla="*/ 5520 h 12023"/>
                <a:gd name="T20" fmla="+- 0 3834 3164"/>
                <a:gd name="T21" fmla="*/ T20 w 1340"/>
                <a:gd name="T22" fmla="+- 0 4815 4815"/>
                <a:gd name="T23" fmla="*/ 4815 h 12023"/>
                <a:gd name="T24" fmla="+- 0 3164 3164"/>
                <a:gd name="T25" fmla="*/ T24 w 1340"/>
                <a:gd name="T26" fmla="+- 0 5520 4815"/>
                <a:gd name="T27" fmla="*/ 5520 h 12023"/>
                <a:gd name="T28" fmla="+- 0 4503 3164"/>
                <a:gd name="T29" fmla="*/ T28 w 1340"/>
                <a:gd name="T30" fmla="+- 0 5520 4815"/>
                <a:gd name="T31" fmla="*/ 5520 h 12023"/>
                <a:gd name="T32" fmla="+- 0 3834 3164"/>
                <a:gd name="T33" fmla="*/ T32 w 1340"/>
                <a:gd name="T34" fmla="+- 0 4815 4815"/>
                <a:gd name="T35" fmla="*/ 4815 h 1202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40" h="12023">
                  <a:moveTo>
                    <a:pt x="948" y="705"/>
                  </a:moveTo>
                  <a:lnTo>
                    <a:pt x="392" y="705"/>
                  </a:lnTo>
                  <a:lnTo>
                    <a:pt x="392" y="12023"/>
                  </a:lnTo>
                  <a:lnTo>
                    <a:pt x="948" y="12023"/>
                  </a:lnTo>
                  <a:lnTo>
                    <a:pt x="948" y="705"/>
                  </a:lnTo>
                  <a:close/>
                  <a:moveTo>
                    <a:pt x="670" y="0"/>
                  </a:moveTo>
                  <a:lnTo>
                    <a:pt x="0" y="705"/>
                  </a:lnTo>
                  <a:lnTo>
                    <a:pt x="1339" y="705"/>
                  </a:lnTo>
                  <a:lnTo>
                    <a:pt x="670" y="0"/>
                  </a:lnTo>
                  <a:close/>
                </a:path>
              </a:pathLst>
            </a:custGeom>
            <a:solidFill>
              <a:srgbClr val="EB8100">
                <a:alpha val="5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6" name="AutoShape 227"/>
            <p:cNvSpPr>
              <a:spLocks/>
            </p:cNvSpPr>
            <p:nvPr/>
          </p:nvSpPr>
          <p:spPr bwMode="auto">
            <a:xfrm>
              <a:off x="860" y="5317"/>
              <a:ext cx="1313" cy="11521"/>
            </a:xfrm>
            <a:custGeom>
              <a:avLst/>
              <a:gdLst>
                <a:gd name="T0" fmla="+- 0 1789 861"/>
                <a:gd name="T1" fmla="*/ T0 w 1313"/>
                <a:gd name="T2" fmla="+- 0 6008 5318"/>
                <a:gd name="T3" fmla="*/ 6008 h 11521"/>
                <a:gd name="T4" fmla="+- 0 1245 861"/>
                <a:gd name="T5" fmla="*/ T4 w 1313"/>
                <a:gd name="T6" fmla="+- 0 6008 5318"/>
                <a:gd name="T7" fmla="*/ 6008 h 11521"/>
                <a:gd name="T8" fmla="+- 0 1245 861"/>
                <a:gd name="T9" fmla="*/ T8 w 1313"/>
                <a:gd name="T10" fmla="+- 0 16838 5318"/>
                <a:gd name="T11" fmla="*/ 16838 h 11521"/>
                <a:gd name="T12" fmla="+- 0 1789 861"/>
                <a:gd name="T13" fmla="*/ T12 w 1313"/>
                <a:gd name="T14" fmla="+- 0 16838 5318"/>
                <a:gd name="T15" fmla="*/ 16838 h 11521"/>
                <a:gd name="T16" fmla="+- 0 1789 861"/>
                <a:gd name="T17" fmla="*/ T16 w 1313"/>
                <a:gd name="T18" fmla="+- 0 6008 5318"/>
                <a:gd name="T19" fmla="*/ 6008 h 11521"/>
                <a:gd name="T20" fmla="+- 0 1517 861"/>
                <a:gd name="T21" fmla="*/ T20 w 1313"/>
                <a:gd name="T22" fmla="+- 0 5318 5318"/>
                <a:gd name="T23" fmla="*/ 5318 h 11521"/>
                <a:gd name="T24" fmla="+- 0 861 861"/>
                <a:gd name="T25" fmla="*/ T24 w 1313"/>
                <a:gd name="T26" fmla="+- 0 6008 5318"/>
                <a:gd name="T27" fmla="*/ 6008 h 11521"/>
                <a:gd name="T28" fmla="+- 0 2173 861"/>
                <a:gd name="T29" fmla="*/ T28 w 1313"/>
                <a:gd name="T30" fmla="+- 0 6008 5318"/>
                <a:gd name="T31" fmla="*/ 6008 h 11521"/>
                <a:gd name="T32" fmla="+- 0 1517 861"/>
                <a:gd name="T33" fmla="*/ T32 w 1313"/>
                <a:gd name="T34" fmla="+- 0 5318 5318"/>
                <a:gd name="T35" fmla="*/ 5318 h 1152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13" h="11521">
                  <a:moveTo>
                    <a:pt x="928" y="690"/>
                  </a:moveTo>
                  <a:lnTo>
                    <a:pt x="384" y="690"/>
                  </a:lnTo>
                  <a:lnTo>
                    <a:pt x="384" y="11520"/>
                  </a:lnTo>
                  <a:lnTo>
                    <a:pt x="928" y="11520"/>
                  </a:lnTo>
                  <a:lnTo>
                    <a:pt x="928" y="690"/>
                  </a:lnTo>
                  <a:close/>
                  <a:moveTo>
                    <a:pt x="656" y="0"/>
                  </a:moveTo>
                  <a:lnTo>
                    <a:pt x="0" y="690"/>
                  </a:lnTo>
                  <a:lnTo>
                    <a:pt x="1312" y="690"/>
                  </a:lnTo>
                  <a:lnTo>
                    <a:pt x="656" y="0"/>
                  </a:lnTo>
                  <a:close/>
                </a:path>
              </a:pathLst>
            </a:custGeom>
            <a:solidFill>
              <a:srgbClr val="65274E">
                <a:alpha val="5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</p:grpSp>
      <p:sp>
        <p:nvSpPr>
          <p:cNvPr id="7" name="Rettangolo arrotondato 6"/>
          <p:cNvSpPr/>
          <p:nvPr/>
        </p:nvSpPr>
        <p:spPr>
          <a:xfrm>
            <a:off x="0" y="0"/>
            <a:ext cx="5614988" cy="402907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dirty="0"/>
              <a:t>Oggi celebriamo </a:t>
            </a:r>
          </a:p>
          <a:p>
            <a:r>
              <a:rPr lang="it-IT" sz="2800" b="1" dirty="0">
                <a:solidFill>
                  <a:schemeClr val="tx1"/>
                </a:solidFill>
              </a:rPr>
              <a:t>le cure promotrici di vita  che le Ostetriche  forniscono alle donne </a:t>
            </a:r>
          </a:p>
          <a:p>
            <a:r>
              <a:rPr lang="it-IT" sz="2800" b="1" dirty="0">
                <a:solidFill>
                  <a:schemeClr val="tx1"/>
                </a:solidFill>
              </a:rPr>
              <a:t>e alle loro famiglie</a:t>
            </a:r>
          </a:p>
          <a:p>
            <a:r>
              <a:rPr lang="it-IT" sz="2800" dirty="0"/>
              <a:t> e l’impatto che ne  migliora la vita di un esperienza positiva alla nascita.</a:t>
            </a:r>
          </a:p>
        </p:txBody>
      </p:sp>
      <p:sp>
        <p:nvSpPr>
          <p:cNvPr id="8" name="Rettangolo 7"/>
          <p:cNvSpPr/>
          <p:nvPr/>
        </p:nvSpPr>
        <p:spPr>
          <a:xfrm>
            <a:off x="0" y="5372100"/>
            <a:ext cx="12192000" cy="1485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02185" y="4511367"/>
            <a:ext cx="52282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3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558" y="5818777"/>
            <a:ext cx="2242855" cy="827552"/>
          </a:xfrm>
          <a:prstGeom prst="rect">
            <a:avLst/>
          </a:prstGeom>
        </p:spPr>
      </p:pic>
      <p:pic>
        <p:nvPicPr>
          <p:cNvPr id="15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image1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787760" y="142489"/>
            <a:ext cx="625758" cy="673047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8787760" y="36615"/>
            <a:ext cx="3182511" cy="88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della </a:t>
            </a: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spc="-48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</a:p>
        </p:txBody>
      </p:sp>
      <p:pic>
        <p:nvPicPr>
          <p:cNvPr id="18" name="Immagine 17" descr="C:\Users\enrica\Desktop\ultimi\IMG-20210503-WA000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2489"/>
            <a:ext cx="1847850" cy="748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7794765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"/>
            <a:ext cx="6248400" cy="537210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0" y="0"/>
            <a:ext cx="5943600" cy="450056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dirty="0"/>
              <a:t>Le evidenze ci dicono che</a:t>
            </a:r>
          </a:p>
          <a:p>
            <a:r>
              <a:rPr lang="it-IT" sz="3200" dirty="0"/>
              <a:t> la discriminazione di genere </a:t>
            </a:r>
          </a:p>
          <a:p>
            <a:r>
              <a:rPr lang="it-IT" sz="3200" dirty="0"/>
              <a:t>e la svalutazione delle donne nel settore sanitario  emergono </a:t>
            </a:r>
          </a:p>
          <a:p>
            <a:r>
              <a:rPr lang="it-IT" sz="3200" dirty="0"/>
              <a:t>da una mancanza di investimento nella formazione</a:t>
            </a:r>
          </a:p>
          <a:p>
            <a:r>
              <a:rPr lang="it-IT" sz="3200" dirty="0"/>
              <a:t> e nella professionalizzazione delle Pratiche ostetriche </a:t>
            </a:r>
            <a:endParaRPr lang="it-IT" sz="3200" b="1" i="1" dirty="0">
              <a:solidFill>
                <a:schemeClr val="bg1"/>
              </a:solidFill>
            </a:endParaRPr>
          </a:p>
          <a:p>
            <a:endParaRPr lang="it-IT" sz="3200" dirty="0"/>
          </a:p>
        </p:txBody>
      </p:sp>
      <p:sp>
        <p:nvSpPr>
          <p:cNvPr id="5" name="Rettangolo 4"/>
          <p:cNvSpPr/>
          <p:nvPr/>
        </p:nvSpPr>
        <p:spPr>
          <a:xfrm>
            <a:off x="104775" y="4452132"/>
            <a:ext cx="58388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800" b="1" i="1" dirty="0">
                <a:solidFill>
                  <a:schemeClr val="bg1"/>
                </a:solidFill>
              </a:rPr>
              <a:t>5 Maggio 2021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5372101"/>
            <a:ext cx="12192000" cy="1485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8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0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Immagine 12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025" y="256789"/>
            <a:ext cx="1847850" cy="74810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ttangolo 13"/>
          <p:cNvSpPr/>
          <p:nvPr/>
        </p:nvSpPr>
        <p:spPr>
          <a:xfrm>
            <a:off x="9946794" y="4087770"/>
            <a:ext cx="6096000" cy="10658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</a:p>
        </p:txBody>
      </p:sp>
      <p:pic>
        <p:nvPicPr>
          <p:cNvPr id="15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206" y="4249996"/>
            <a:ext cx="966162" cy="8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23995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5671591" y="0"/>
            <a:ext cx="6536510" cy="5372101"/>
            <a:chOff x="3" y="0"/>
            <a:chExt cx="11906" cy="16838"/>
          </a:xfrm>
        </p:grpSpPr>
        <p:pic>
          <p:nvPicPr>
            <p:cNvPr id="5" name="Picture 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" y="0"/>
              <a:ext cx="11906" cy="1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AutoShape 94"/>
            <p:cNvSpPr>
              <a:spLocks/>
            </p:cNvSpPr>
            <p:nvPr/>
          </p:nvSpPr>
          <p:spPr bwMode="auto">
            <a:xfrm>
              <a:off x="498" y="2319"/>
              <a:ext cx="3813" cy="14519"/>
            </a:xfrm>
            <a:custGeom>
              <a:avLst/>
              <a:gdLst>
                <a:gd name="T0" fmla="+- 0 3196 499"/>
                <a:gd name="T1" fmla="*/ T0 w 3813"/>
                <a:gd name="T2" fmla="+- 0 4326 2319"/>
                <a:gd name="T3" fmla="*/ 4326 h 14519"/>
                <a:gd name="T4" fmla="+- 0 1614 499"/>
                <a:gd name="T5" fmla="*/ T4 w 3813"/>
                <a:gd name="T6" fmla="+- 0 4326 2319"/>
                <a:gd name="T7" fmla="*/ 4326 h 14519"/>
                <a:gd name="T8" fmla="+- 0 1614 499"/>
                <a:gd name="T9" fmla="*/ T8 w 3813"/>
                <a:gd name="T10" fmla="+- 0 16838 2319"/>
                <a:gd name="T11" fmla="*/ 16838 h 14519"/>
                <a:gd name="T12" fmla="+- 0 3196 499"/>
                <a:gd name="T13" fmla="*/ T12 w 3813"/>
                <a:gd name="T14" fmla="+- 0 16838 2319"/>
                <a:gd name="T15" fmla="*/ 16838 h 14519"/>
                <a:gd name="T16" fmla="+- 0 3196 499"/>
                <a:gd name="T17" fmla="*/ T16 w 3813"/>
                <a:gd name="T18" fmla="+- 0 4326 2319"/>
                <a:gd name="T19" fmla="*/ 4326 h 14519"/>
                <a:gd name="T20" fmla="+- 0 2405 499"/>
                <a:gd name="T21" fmla="*/ T20 w 3813"/>
                <a:gd name="T22" fmla="+- 0 2319 2319"/>
                <a:gd name="T23" fmla="*/ 2319 h 14519"/>
                <a:gd name="T24" fmla="+- 0 499 499"/>
                <a:gd name="T25" fmla="*/ T24 w 3813"/>
                <a:gd name="T26" fmla="+- 0 4326 2319"/>
                <a:gd name="T27" fmla="*/ 4326 h 14519"/>
                <a:gd name="T28" fmla="+- 0 4312 499"/>
                <a:gd name="T29" fmla="*/ T28 w 3813"/>
                <a:gd name="T30" fmla="+- 0 4326 2319"/>
                <a:gd name="T31" fmla="*/ 4326 h 14519"/>
                <a:gd name="T32" fmla="+- 0 2405 499"/>
                <a:gd name="T33" fmla="*/ T32 w 3813"/>
                <a:gd name="T34" fmla="+- 0 2319 2319"/>
                <a:gd name="T35" fmla="*/ 2319 h 1451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3813" h="14519">
                  <a:moveTo>
                    <a:pt x="2697" y="2007"/>
                  </a:moveTo>
                  <a:lnTo>
                    <a:pt x="1115" y="2007"/>
                  </a:lnTo>
                  <a:lnTo>
                    <a:pt x="1115" y="14519"/>
                  </a:lnTo>
                  <a:lnTo>
                    <a:pt x="2697" y="14519"/>
                  </a:lnTo>
                  <a:lnTo>
                    <a:pt x="2697" y="2007"/>
                  </a:lnTo>
                  <a:close/>
                  <a:moveTo>
                    <a:pt x="1906" y="0"/>
                  </a:moveTo>
                  <a:lnTo>
                    <a:pt x="0" y="2007"/>
                  </a:lnTo>
                  <a:lnTo>
                    <a:pt x="3813" y="2007"/>
                  </a:lnTo>
                  <a:lnTo>
                    <a:pt x="1906" y="0"/>
                  </a:lnTo>
                  <a:close/>
                </a:path>
              </a:pathLst>
            </a:custGeom>
            <a:solidFill>
              <a:srgbClr val="F6F6F6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7" name="AutoShape 93"/>
            <p:cNvSpPr>
              <a:spLocks/>
            </p:cNvSpPr>
            <p:nvPr/>
          </p:nvSpPr>
          <p:spPr bwMode="auto">
            <a:xfrm>
              <a:off x="2887" y="4409"/>
              <a:ext cx="1341" cy="12428"/>
            </a:xfrm>
            <a:custGeom>
              <a:avLst/>
              <a:gdLst>
                <a:gd name="T0" fmla="+- 0 3836 2888"/>
                <a:gd name="T1" fmla="*/ T0 w 1341"/>
                <a:gd name="T2" fmla="+- 0 5115 4410"/>
                <a:gd name="T3" fmla="*/ 5115 h 12428"/>
                <a:gd name="T4" fmla="+- 0 3280 2888"/>
                <a:gd name="T5" fmla="*/ T4 w 1341"/>
                <a:gd name="T6" fmla="+- 0 5115 4410"/>
                <a:gd name="T7" fmla="*/ 5115 h 12428"/>
                <a:gd name="T8" fmla="+- 0 3280 2888"/>
                <a:gd name="T9" fmla="*/ T8 w 1341"/>
                <a:gd name="T10" fmla="+- 0 16838 4410"/>
                <a:gd name="T11" fmla="*/ 16838 h 12428"/>
                <a:gd name="T12" fmla="+- 0 3836 2888"/>
                <a:gd name="T13" fmla="*/ T12 w 1341"/>
                <a:gd name="T14" fmla="+- 0 16838 4410"/>
                <a:gd name="T15" fmla="*/ 16838 h 12428"/>
                <a:gd name="T16" fmla="+- 0 3836 2888"/>
                <a:gd name="T17" fmla="*/ T16 w 1341"/>
                <a:gd name="T18" fmla="+- 0 5115 4410"/>
                <a:gd name="T19" fmla="*/ 5115 h 12428"/>
                <a:gd name="T20" fmla="+- 0 3558 2888"/>
                <a:gd name="T21" fmla="*/ T20 w 1341"/>
                <a:gd name="T22" fmla="+- 0 4410 4410"/>
                <a:gd name="T23" fmla="*/ 4410 h 12428"/>
                <a:gd name="T24" fmla="+- 0 2888 2888"/>
                <a:gd name="T25" fmla="*/ T24 w 1341"/>
                <a:gd name="T26" fmla="+- 0 5115 4410"/>
                <a:gd name="T27" fmla="*/ 5115 h 12428"/>
                <a:gd name="T28" fmla="+- 0 4228 2888"/>
                <a:gd name="T29" fmla="*/ T28 w 1341"/>
                <a:gd name="T30" fmla="+- 0 5115 4410"/>
                <a:gd name="T31" fmla="*/ 5115 h 12428"/>
                <a:gd name="T32" fmla="+- 0 3558 2888"/>
                <a:gd name="T33" fmla="*/ T32 w 1341"/>
                <a:gd name="T34" fmla="+- 0 4410 4410"/>
                <a:gd name="T35" fmla="*/ 4410 h 1242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41" h="12428">
                  <a:moveTo>
                    <a:pt x="948" y="705"/>
                  </a:moveTo>
                  <a:lnTo>
                    <a:pt x="392" y="705"/>
                  </a:lnTo>
                  <a:lnTo>
                    <a:pt x="392" y="12428"/>
                  </a:lnTo>
                  <a:lnTo>
                    <a:pt x="948" y="12428"/>
                  </a:lnTo>
                  <a:lnTo>
                    <a:pt x="948" y="705"/>
                  </a:lnTo>
                  <a:close/>
                  <a:moveTo>
                    <a:pt x="670" y="0"/>
                  </a:moveTo>
                  <a:lnTo>
                    <a:pt x="0" y="705"/>
                  </a:lnTo>
                  <a:lnTo>
                    <a:pt x="1340" y="705"/>
                  </a:lnTo>
                  <a:lnTo>
                    <a:pt x="670" y="0"/>
                  </a:lnTo>
                  <a:close/>
                </a:path>
              </a:pathLst>
            </a:custGeom>
            <a:solidFill>
              <a:srgbClr val="EB8100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8" name="AutoShape 92"/>
            <p:cNvSpPr>
              <a:spLocks/>
            </p:cNvSpPr>
            <p:nvPr/>
          </p:nvSpPr>
          <p:spPr bwMode="auto">
            <a:xfrm>
              <a:off x="582" y="4912"/>
              <a:ext cx="1313" cy="11925"/>
            </a:xfrm>
            <a:custGeom>
              <a:avLst/>
              <a:gdLst>
                <a:gd name="T0" fmla="+- 0 1512 583"/>
                <a:gd name="T1" fmla="*/ T0 w 1313"/>
                <a:gd name="T2" fmla="+- 0 5604 4913"/>
                <a:gd name="T3" fmla="*/ 5604 h 11925"/>
                <a:gd name="T4" fmla="+- 0 967 583"/>
                <a:gd name="T5" fmla="*/ T4 w 1313"/>
                <a:gd name="T6" fmla="+- 0 5604 4913"/>
                <a:gd name="T7" fmla="*/ 5604 h 11925"/>
                <a:gd name="T8" fmla="+- 0 967 583"/>
                <a:gd name="T9" fmla="*/ T8 w 1313"/>
                <a:gd name="T10" fmla="+- 0 16838 4913"/>
                <a:gd name="T11" fmla="*/ 16838 h 11925"/>
                <a:gd name="T12" fmla="+- 0 1512 583"/>
                <a:gd name="T13" fmla="*/ T12 w 1313"/>
                <a:gd name="T14" fmla="+- 0 16838 4913"/>
                <a:gd name="T15" fmla="*/ 16838 h 11925"/>
                <a:gd name="T16" fmla="+- 0 1512 583"/>
                <a:gd name="T17" fmla="*/ T16 w 1313"/>
                <a:gd name="T18" fmla="+- 0 5604 4913"/>
                <a:gd name="T19" fmla="*/ 5604 h 11925"/>
                <a:gd name="T20" fmla="+- 0 1239 583"/>
                <a:gd name="T21" fmla="*/ T20 w 1313"/>
                <a:gd name="T22" fmla="+- 0 4913 4913"/>
                <a:gd name="T23" fmla="*/ 4913 h 11925"/>
                <a:gd name="T24" fmla="+- 0 583 583"/>
                <a:gd name="T25" fmla="*/ T24 w 1313"/>
                <a:gd name="T26" fmla="+- 0 5604 4913"/>
                <a:gd name="T27" fmla="*/ 5604 h 11925"/>
                <a:gd name="T28" fmla="+- 0 1896 583"/>
                <a:gd name="T29" fmla="*/ T28 w 1313"/>
                <a:gd name="T30" fmla="+- 0 5604 4913"/>
                <a:gd name="T31" fmla="*/ 5604 h 11925"/>
                <a:gd name="T32" fmla="+- 0 1239 583"/>
                <a:gd name="T33" fmla="*/ T32 w 1313"/>
                <a:gd name="T34" fmla="+- 0 4913 4913"/>
                <a:gd name="T35" fmla="*/ 4913 h 1192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13" h="11925">
                  <a:moveTo>
                    <a:pt x="929" y="691"/>
                  </a:moveTo>
                  <a:lnTo>
                    <a:pt x="384" y="691"/>
                  </a:lnTo>
                  <a:lnTo>
                    <a:pt x="384" y="11925"/>
                  </a:lnTo>
                  <a:lnTo>
                    <a:pt x="929" y="11925"/>
                  </a:lnTo>
                  <a:lnTo>
                    <a:pt x="929" y="691"/>
                  </a:lnTo>
                  <a:close/>
                  <a:moveTo>
                    <a:pt x="656" y="0"/>
                  </a:moveTo>
                  <a:lnTo>
                    <a:pt x="0" y="691"/>
                  </a:lnTo>
                  <a:lnTo>
                    <a:pt x="1313" y="691"/>
                  </a:lnTo>
                  <a:lnTo>
                    <a:pt x="656" y="0"/>
                  </a:lnTo>
                  <a:close/>
                </a:path>
              </a:pathLst>
            </a:custGeom>
            <a:solidFill>
              <a:srgbClr val="65274E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</p:grpSp>
      <p:sp>
        <p:nvSpPr>
          <p:cNvPr id="2" name="Rettangolo 1"/>
          <p:cNvSpPr/>
          <p:nvPr/>
        </p:nvSpPr>
        <p:spPr>
          <a:xfrm>
            <a:off x="0" y="0"/>
            <a:ext cx="5671591" cy="449640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b="1" dirty="0"/>
              <a:t>Le Ostetriche stanno negando le  Politiche di Trasformazione di Genere !</a:t>
            </a:r>
          </a:p>
          <a:p>
            <a:r>
              <a:rPr lang="it-IT" sz="2800" dirty="0"/>
              <a:t>Politiche migliori sono fondamentali per sfidare le cause alla base della disuguaglianza di genere e porre fine alla discriminazione di genere nel settore sanitario.</a:t>
            </a:r>
          </a:p>
        </p:txBody>
      </p:sp>
      <p:sp>
        <p:nvSpPr>
          <p:cNvPr id="9" name="Rettangolo 8"/>
          <p:cNvSpPr/>
          <p:nvPr/>
        </p:nvSpPr>
        <p:spPr>
          <a:xfrm>
            <a:off x="1" y="4568296"/>
            <a:ext cx="567159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0" y="5372101"/>
            <a:ext cx="12192000" cy="1485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2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4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Immagine 16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794" y="236859"/>
            <a:ext cx="1847850" cy="865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119" y="273020"/>
            <a:ext cx="966162" cy="839681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9681098" y="236859"/>
            <a:ext cx="6096000" cy="975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</a:p>
        </p:txBody>
      </p:sp>
    </p:spTree>
    <p:extLst>
      <p:ext uri="{BB962C8B-B14F-4D97-AF65-F5344CB8AC3E}">
        <p14:creationId xmlns:p14="http://schemas.microsoft.com/office/powerpoint/2010/main" val="2168273903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9"/>
          <p:cNvGrpSpPr>
            <a:grpSpLocks/>
          </p:cNvGrpSpPr>
          <p:nvPr/>
        </p:nvGrpSpPr>
        <p:grpSpPr bwMode="auto">
          <a:xfrm>
            <a:off x="5672138" y="0"/>
            <a:ext cx="6519862" cy="5200650"/>
            <a:chOff x="11905" y="0"/>
            <a:chExt cx="11906" cy="16838"/>
          </a:xfrm>
        </p:grpSpPr>
        <p:pic>
          <p:nvPicPr>
            <p:cNvPr id="10" name="Picture 1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5" y="0"/>
              <a:ext cx="11906" cy="1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102"/>
            <p:cNvSpPr>
              <a:spLocks/>
            </p:cNvSpPr>
            <p:nvPr/>
          </p:nvSpPr>
          <p:spPr bwMode="auto">
            <a:xfrm>
              <a:off x="19281" y="1757"/>
              <a:ext cx="4133" cy="15081"/>
            </a:xfrm>
            <a:custGeom>
              <a:avLst/>
              <a:gdLst>
                <a:gd name="T0" fmla="+- 0 22205 19282"/>
                <a:gd name="T1" fmla="*/ T0 w 4133"/>
                <a:gd name="T2" fmla="+- 0 3932 1757"/>
                <a:gd name="T3" fmla="*/ 3932 h 15081"/>
                <a:gd name="T4" fmla="+- 0 20491 19282"/>
                <a:gd name="T5" fmla="*/ T4 w 4133"/>
                <a:gd name="T6" fmla="+- 0 3932 1757"/>
                <a:gd name="T7" fmla="*/ 3932 h 15081"/>
                <a:gd name="T8" fmla="+- 0 20491 19282"/>
                <a:gd name="T9" fmla="*/ T8 w 4133"/>
                <a:gd name="T10" fmla="+- 0 16838 1757"/>
                <a:gd name="T11" fmla="*/ 16838 h 15081"/>
                <a:gd name="T12" fmla="+- 0 22205 19282"/>
                <a:gd name="T13" fmla="*/ T12 w 4133"/>
                <a:gd name="T14" fmla="+- 0 16838 1757"/>
                <a:gd name="T15" fmla="*/ 16838 h 15081"/>
                <a:gd name="T16" fmla="+- 0 22205 19282"/>
                <a:gd name="T17" fmla="*/ T16 w 4133"/>
                <a:gd name="T18" fmla="+- 0 3932 1757"/>
                <a:gd name="T19" fmla="*/ 3932 h 15081"/>
                <a:gd name="T20" fmla="+- 0 21348 19282"/>
                <a:gd name="T21" fmla="*/ T20 w 4133"/>
                <a:gd name="T22" fmla="+- 0 1757 1757"/>
                <a:gd name="T23" fmla="*/ 1757 h 15081"/>
                <a:gd name="T24" fmla="+- 0 19282 19282"/>
                <a:gd name="T25" fmla="*/ T24 w 4133"/>
                <a:gd name="T26" fmla="+- 0 3932 1757"/>
                <a:gd name="T27" fmla="*/ 3932 h 15081"/>
                <a:gd name="T28" fmla="+- 0 23414 19282"/>
                <a:gd name="T29" fmla="*/ T28 w 4133"/>
                <a:gd name="T30" fmla="+- 0 3932 1757"/>
                <a:gd name="T31" fmla="*/ 3932 h 15081"/>
                <a:gd name="T32" fmla="+- 0 21348 19282"/>
                <a:gd name="T33" fmla="*/ T32 w 4133"/>
                <a:gd name="T34" fmla="+- 0 1757 1757"/>
                <a:gd name="T35" fmla="*/ 1757 h 1508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4133" h="15081">
                  <a:moveTo>
                    <a:pt x="2923" y="2175"/>
                  </a:moveTo>
                  <a:lnTo>
                    <a:pt x="1209" y="2175"/>
                  </a:lnTo>
                  <a:lnTo>
                    <a:pt x="1209" y="15081"/>
                  </a:lnTo>
                  <a:lnTo>
                    <a:pt x="2923" y="15081"/>
                  </a:lnTo>
                  <a:lnTo>
                    <a:pt x="2923" y="2175"/>
                  </a:lnTo>
                  <a:close/>
                  <a:moveTo>
                    <a:pt x="2066" y="0"/>
                  </a:moveTo>
                  <a:lnTo>
                    <a:pt x="0" y="2175"/>
                  </a:lnTo>
                  <a:lnTo>
                    <a:pt x="4132" y="2175"/>
                  </a:lnTo>
                  <a:lnTo>
                    <a:pt x="2066" y="0"/>
                  </a:lnTo>
                  <a:close/>
                </a:path>
              </a:pathLst>
            </a:custGeom>
            <a:solidFill>
              <a:srgbClr val="F6F6F6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12" name="AutoShape 101"/>
            <p:cNvSpPr>
              <a:spLocks/>
            </p:cNvSpPr>
            <p:nvPr/>
          </p:nvSpPr>
          <p:spPr bwMode="auto">
            <a:xfrm>
              <a:off x="21871" y="4023"/>
              <a:ext cx="1453" cy="12815"/>
            </a:xfrm>
            <a:custGeom>
              <a:avLst/>
              <a:gdLst>
                <a:gd name="T0" fmla="+- 0 22899 21871"/>
                <a:gd name="T1" fmla="*/ T0 w 1453"/>
                <a:gd name="T2" fmla="+- 0 4788 4023"/>
                <a:gd name="T3" fmla="*/ 4788 h 12815"/>
                <a:gd name="T4" fmla="+- 0 22296 21871"/>
                <a:gd name="T5" fmla="*/ T4 w 1453"/>
                <a:gd name="T6" fmla="+- 0 4788 4023"/>
                <a:gd name="T7" fmla="*/ 4788 h 12815"/>
                <a:gd name="T8" fmla="+- 0 22296 21871"/>
                <a:gd name="T9" fmla="*/ T8 w 1453"/>
                <a:gd name="T10" fmla="+- 0 16838 4023"/>
                <a:gd name="T11" fmla="*/ 16838 h 12815"/>
                <a:gd name="T12" fmla="+- 0 22899 21871"/>
                <a:gd name="T13" fmla="*/ T12 w 1453"/>
                <a:gd name="T14" fmla="+- 0 16838 4023"/>
                <a:gd name="T15" fmla="*/ 16838 h 12815"/>
                <a:gd name="T16" fmla="+- 0 22899 21871"/>
                <a:gd name="T17" fmla="*/ T16 w 1453"/>
                <a:gd name="T18" fmla="+- 0 4788 4023"/>
                <a:gd name="T19" fmla="*/ 4788 h 12815"/>
                <a:gd name="T20" fmla="+- 0 22597 21871"/>
                <a:gd name="T21" fmla="*/ T20 w 1453"/>
                <a:gd name="T22" fmla="+- 0 4023 4023"/>
                <a:gd name="T23" fmla="*/ 4023 h 12815"/>
                <a:gd name="T24" fmla="+- 0 21871 21871"/>
                <a:gd name="T25" fmla="*/ T24 w 1453"/>
                <a:gd name="T26" fmla="+- 0 4788 4023"/>
                <a:gd name="T27" fmla="*/ 4788 h 12815"/>
                <a:gd name="T28" fmla="+- 0 23324 21871"/>
                <a:gd name="T29" fmla="*/ T28 w 1453"/>
                <a:gd name="T30" fmla="+- 0 4788 4023"/>
                <a:gd name="T31" fmla="*/ 4788 h 12815"/>
                <a:gd name="T32" fmla="+- 0 22597 21871"/>
                <a:gd name="T33" fmla="*/ T32 w 1453"/>
                <a:gd name="T34" fmla="+- 0 4023 4023"/>
                <a:gd name="T35" fmla="*/ 4023 h 1281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453" h="12815">
                  <a:moveTo>
                    <a:pt x="1028" y="765"/>
                  </a:moveTo>
                  <a:lnTo>
                    <a:pt x="425" y="765"/>
                  </a:lnTo>
                  <a:lnTo>
                    <a:pt x="425" y="12815"/>
                  </a:lnTo>
                  <a:lnTo>
                    <a:pt x="1028" y="12815"/>
                  </a:lnTo>
                  <a:lnTo>
                    <a:pt x="1028" y="765"/>
                  </a:lnTo>
                  <a:close/>
                  <a:moveTo>
                    <a:pt x="726" y="0"/>
                  </a:moveTo>
                  <a:lnTo>
                    <a:pt x="0" y="765"/>
                  </a:lnTo>
                  <a:lnTo>
                    <a:pt x="1453" y="765"/>
                  </a:lnTo>
                  <a:lnTo>
                    <a:pt x="726" y="0"/>
                  </a:lnTo>
                  <a:close/>
                </a:path>
              </a:pathLst>
            </a:custGeom>
            <a:solidFill>
              <a:srgbClr val="EB8100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13" name="AutoShape 100"/>
            <p:cNvSpPr>
              <a:spLocks/>
            </p:cNvSpPr>
            <p:nvPr/>
          </p:nvSpPr>
          <p:spPr bwMode="auto">
            <a:xfrm>
              <a:off x="19372" y="4568"/>
              <a:ext cx="1424" cy="12270"/>
            </a:xfrm>
            <a:custGeom>
              <a:avLst/>
              <a:gdLst>
                <a:gd name="T0" fmla="+- 0 20379 19373"/>
                <a:gd name="T1" fmla="*/ T0 w 1424"/>
                <a:gd name="T2" fmla="+- 0 5317 4569"/>
                <a:gd name="T3" fmla="*/ 5317 h 12270"/>
                <a:gd name="T4" fmla="+- 0 19789 19373"/>
                <a:gd name="T5" fmla="*/ T4 w 1424"/>
                <a:gd name="T6" fmla="+- 0 5317 4569"/>
                <a:gd name="T7" fmla="*/ 5317 h 12270"/>
                <a:gd name="T8" fmla="+- 0 19789 19373"/>
                <a:gd name="T9" fmla="*/ T8 w 1424"/>
                <a:gd name="T10" fmla="+- 0 16838 4569"/>
                <a:gd name="T11" fmla="*/ 16838 h 12270"/>
                <a:gd name="T12" fmla="+- 0 20379 19373"/>
                <a:gd name="T13" fmla="*/ T12 w 1424"/>
                <a:gd name="T14" fmla="+- 0 16838 4569"/>
                <a:gd name="T15" fmla="*/ 16838 h 12270"/>
                <a:gd name="T16" fmla="+- 0 20379 19373"/>
                <a:gd name="T17" fmla="*/ T16 w 1424"/>
                <a:gd name="T18" fmla="+- 0 5317 4569"/>
                <a:gd name="T19" fmla="*/ 5317 h 12270"/>
                <a:gd name="T20" fmla="+- 0 20084 19373"/>
                <a:gd name="T21" fmla="*/ T20 w 1424"/>
                <a:gd name="T22" fmla="+- 0 4569 4569"/>
                <a:gd name="T23" fmla="*/ 4569 h 12270"/>
                <a:gd name="T24" fmla="+- 0 19373 19373"/>
                <a:gd name="T25" fmla="*/ T24 w 1424"/>
                <a:gd name="T26" fmla="+- 0 5317 4569"/>
                <a:gd name="T27" fmla="*/ 5317 h 12270"/>
                <a:gd name="T28" fmla="+- 0 20796 19373"/>
                <a:gd name="T29" fmla="*/ T28 w 1424"/>
                <a:gd name="T30" fmla="+- 0 5317 4569"/>
                <a:gd name="T31" fmla="*/ 5317 h 12270"/>
                <a:gd name="T32" fmla="+- 0 20084 19373"/>
                <a:gd name="T33" fmla="*/ T32 w 1424"/>
                <a:gd name="T34" fmla="+- 0 4569 4569"/>
                <a:gd name="T35" fmla="*/ 4569 h 1227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424" h="12270">
                  <a:moveTo>
                    <a:pt x="1006" y="748"/>
                  </a:moveTo>
                  <a:lnTo>
                    <a:pt x="416" y="748"/>
                  </a:lnTo>
                  <a:lnTo>
                    <a:pt x="416" y="12269"/>
                  </a:lnTo>
                  <a:lnTo>
                    <a:pt x="1006" y="12269"/>
                  </a:lnTo>
                  <a:lnTo>
                    <a:pt x="1006" y="748"/>
                  </a:lnTo>
                  <a:close/>
                  <a:moveTo>
                    <a:pt x="711" y="0"/>
                  </a:moveTo>
                  <a:lnTo>
                    <a:pt x="0" y="748"/>
                  </a:lnTo>
                  <a:lnTo>
                    <a:pt x="1423" y="748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65274E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</p:grpSp>
      <p:sp>
        <p:nvSpPr>
          <p:cNvPr id="2" name="Rettangolo 1"/>
          <p:cNvSpPr/>
          <p:nvPr/>
        </p:nvSpPr>
        <p:spPr>
          <a:xfrm>
            <a:off x="0" y="1"/>
            <a:ext cx="5672138" cy="424338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dirty="0"/>
              <a:t>L’investimento nelle Ostetriche deve includere</a:t>
            </a:r>
          </a:p>
          <a:p>
            <a:r>
              <a:rPr lang="it-IT" sz="3200" dirty="0"/>
              <a:t> non solo il numero di ostetriche,</a:t>
            </a:r>
          </a:p>
          <a:p>
            <a:r>
              <a:rPr lang="it-IT" sz="3200" dirty="0"/>
              <a:t>ma </a:t>
            </a:r>
            <a:r>
              <a:rPr lang="it-IT" sz="3200" b="1" dirty="0">
                <a:solidFill>
                  <a:schemeClr val="tx1"/>
                </a:solidFill>
              </a:rPr>
              <a:t>anche l’istruzione ,</a:t>
            </a:r>
          </a:p>
          <a:p>
            <a:r>
              <a:rPr lang="it-IT" sz="3200" b="1" dirty="0">
                <a:solidFill>
                  <a:schemeClr val="tx1"/>
                </a:solidFill>
              </a:rPr>
              <a:t> la formazione , </a:t>
            </a:r>
          </a:p>
          <a:p>
            <a:r>
              <a:rPr lang="it-IT" sz="3200" b="1" dirty="0">
                <a:solidFill>
                  <a:schemeClr val="tx1"/>
                </a:solidFill>
              </a:rPr>
              <a:t>la regolamentazione </a:t>
            </a:r>
          </a:p>
          <a:p>
            <a:r>
              <a:rPr lang="it-IT" sz="3200" b="1" dirty="0">
                <a:solidFill>
                  <a:schemeClr val="bg1"/>
                </a:solidFill>
              </a:rPr>
              <a:t>e </a:t>
            </a:r>
            <a:r>
              <a:rPr lang="it-IT" sz="3200" b="1" dirty="0">
                <a:solidFill>
                  <a:schemeClr val="tx1"/>
                </a:solidFill>
              </a:rPr>
              <a:t>l’ambiente di lavoro.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4369653"/>
            <a:ext cx="56721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0" y="5200650"/>
            <a:ext cx="12192000" cy="16573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endParaRPr lang="it-IT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6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4727" y="6023846"/>
            <a:ext cx="1830070" cy="647700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8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" name="Immagine 20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38" y="42611"/>
            <a:ext cx="1847850" cy="79041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ttangolo 4"/>
          <p:cNvSpPr/>
          <p:nvPr/>
        </p:nvSpPr>
        <p:spPr>
          <a:xfrm>
            <a:off x="5926157" y="4618906"/>
            <a:ext cx="6096000" cy="975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</a:p>
        </p:txBody>
      </p:sp>
      <p:pic>
        <p:nvPicPr>
          <p:cNvPr id="22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913" y="4686762"/>
            <a:ext cx="966162" cy="8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27024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408" y="35968"/>
            <a:ext cx="5664810" cy="5558998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0" y="0"/>
            <a:ext cx="6527190" cy="455353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dirty="0"/>
              <a:t>Per raggiungere </a:t>
            </a:r>
          </a:p>
          <a:p>
            <a:r>
              <a:rPr lang="it-IT" sz="3200" dirty="0"/>
              <a:t>in pieno il nostro potenziale di salvataggio,</a:t>
            </a:r>
          </a:p>
          <a:p>
            <a:r>
              <a:rPr lang="it-IT" sz="3200" dirty="0"/>
              <a:t> il miglioramento della salute</a:t>
            </a:r>
          </a:p>
          <a:p>
            <a:r>
              <a:rPr lang="it-IT" sz="3200" dirty="0"/>
              <a:t> e il rafforzamento del sistema,</a:t>
            </a:r>
          </a:p>
          <a:p>
            <a:r>
              <a:rPr lang="it-IT" sz="3200" dirty="0"/>
              <a:t> le Ostetriche devono essere </a:t>
            </a:r>
            <a:r>
              <a:rPr lang="it-IT" sz="3200" b="1" dirty="0">
                <a:solidFill>
                  <a:schemeClr val="tx1"/>
                </a:solidFill>
              </a:rPr>
              <a:t>ben istruite , adeguatamente formate </a:t>
            </a:r>
            <a:r>
              <a:rPr lang="it-IT" sz="3200" dirty="0">
                <a:solidFill>
                  <a:schemeClr val="tx1"/>
                </a:solidFill>
              </a:rPr>
              <a:t>e</a:t>
            </a:r>
            <a:r>
              <a:rPr lang="it-IT" sz="3200" b="1" dirty="0">
                <a:solidFill>
                  <a:schemeClr val="tx1"/>
                </a:solidFill>
              </a:rPr>
              <a:t> </a:t>
            </a:r>
            <a:r>
              <a:rPr lang="it-IT" sz="3200" b="1" dirty="0" err="1">
                <a:solidFill>
                  <a:schemeClr val="tx1"/>
                </a:solidFill>
              </a:rPr>
              <a:t>appropriamente</a:t>
            </a:r>
            <a:r>
              <a:rPr lang="it-IT" sz="3200" b="1" dirty="0">
                <a:solidFill>
                  <a:schemeClr val="tx1"/>
                </a:solidFill>
              </a:rPr>
              <a:t> regolamentate.</a:t>
            </a:r>
          </a:p>
        </p:txBody>
      </p:sp>
      <p:sp>
        <p:nvSpPr>
          <p:cNvPr id="5" name="Rettangolo 4"/>
          <p:cNvSpPr/>
          <p:nvPr/>
        </p:nvSpPr>
        <p:spPr>
          <a:xfrm>
            <a:off x="215595" y="4461595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5414962"/>
            <a:ext cx="12192000" cy="144303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 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8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83671" y="5958088"/>
            <a:ext cx="1830070" cy="6477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0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Immagine 12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766" y="114049"/>
            <a:ext cx="1847850" cy="79041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ttangolo 13"/>
          <p:cNvSpPr/>
          <p:nvPr/>
        </p:nvSpPr>
        <p:spPr>
          <a:xfrm>
            <a:off x="6559489" y="4409159"/>
            <a:ext cx="6096000" cy="975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</a:p>
        </p:txBody>
      </p:sp>
      <p:pic>
        <p:nvPicPr>
          <p:cNvPr id="15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676" y="4483348"/>
            <a:ext cx="966162" cy="8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45543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481</Words>
  <Application>Microsoft Office PowerPoint</Application>
  <PresentationFormat>Widescreen</PresentationFormat>
  <Paragraphs>110</Paragraphs>
  <Slides>12</Slides>
  <Notes>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Microsoft Sans Serif</vt:lpstr>
      <vt:lpstr>Tahoma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enrica gasbarri</dc:creator>
  <cp:lastModifiedBy>enrica gasbarri</cp:lastModifiedBy>
  <cp:revision>39</cp:revision>
  <dcterms:created xsi:type="dcterms:W3CDTF">2021-04-25T16:16:31Z</dcterms:created>
  <dcterms:modified xsi:type="dcterms:W3CDTF">2021-05-03T20:02:32Z</dcterms:modified>
</cp:coreProperties>
</file>